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5" r:id="rId3"/>
    <p:sldId id="347" r:id="rId4"/>
    <p:sldId id="277" r:id="rId5"/>
    <p:sldId id="336" r:id="rId6"/>
    <p:sldId id="280" r:id="rId7"/>
    <p:sldId id="337" r:id="rId8"/>
    <p:sldId id="342" r:id="rId9"/>
    <p:sldId id="257" r:id="rId10"/>
    <p:sldId id="258" r:id="rId11"/>
    <p:sldId id="343" r:id="rId12"/>
    <p:sldId id="344" r:id="rId13"/>
    <p:sldId id="341" r:id="rId14"/>
    <p:sldId id="261" r:id="rId15"/>
    <p:sldId id="346" r:id="rId16"/>
    <p:sldId id="338" r:id="rId17"/>
    <p:sldId id="340" r:id="rId18"/>
    <p:sldId id="279" r:id="rId19"/>
    <p:sldId id="260" r:id="rId20"/>
    <p:sldId id="262" r:id="rId21"/>
    <p:sldId id="348" r:id="rId22"/>
    <p:sldId id="350" r:id="rId23"/>
    <p:sldId id="349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58A7-6FE2-44D8-88CF-D8D84A032E8A}" type="datetimeFigureOut">
              <a:rPr lang="it-IT" smtClean="0"/>
              <a:t>26/04/2024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7AD9-8BB1-4941-9E36-5668D17F37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2726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58A7-6FE2-44D8-88CF-D8D84A032E8A}" type="datetimeFigureOut">
              <a:rPr lang="it-IT" smtClean="0"/>
              <a:t>26/04/2024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7AD9-8BB1-4941-9E36-5668D17F37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72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58A7-6FE2-44D8-88CF-D8D84A032E8A}" type="datetimeFigureOut">
              <a:rPr lang="it-IT" smtClean="0"/>
              <a:t>26/04/2024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7AD9-8BB1-4941-9E36-5668D17F37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5005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58A7-6FE2-44D8-88CF-D8D84A032E8A}" type="datetimeFigureOut">
              <a:rPr lang="it-IT" smtClean="0"/>
              <a:t>26/04/2024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7AD9-8BB1-4941-9E36-5668D17F37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6823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58A7-6FE2-44D8-88CF-D8D84A032E8A}" type="datetimeFigureOut">
              <a:rPr lang="it-IT" smtClean="0"/>
              <a:t>26/04/2024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7AD9-8BB1-4941-9E36-5668D17F37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3542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58A7-6FE2-44D8-88CF-D8D84A032E8A}" type="datetimeFigureOut">
              <a:rPr lang="it-IT" smtClean="0"/>
              <a:t>26/04/2024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7AD9-8BB1-4941-9E36-5668D17F37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695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58A7-6FE2-44D8-88CF-D8D84A032E8A}" type="datetimeFigureOut">
              <a:rPr lang="it-IT" smtClean="0"/>
              <a:t>26/04/2024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7AD9-8BB1-4941-9E36-5668D17F37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191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58A7-6FE2-44D8-88CF-D8D84A032E8A}" type="datetimeFigureOut">
              <a:rPr lang="it-IT" smtClean="0"/>
              <a:t>26/04/2024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7AD9-8BB1-4941-9E36-5668D17F37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182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58A7-6FE2-44D8-88CF-D8D84A032E8A}" type="datetimeFigureOut">
              <a:rPr lang="it-IT" smtClean="0"/>
              <a:t>26/04/2024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7AD9-8BB1-4941-9E36-5668D17F37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503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58A7-6FE2-44D8-88CF-D8D84A032E8A}" type="datetimeFigureOut">
              <a:rPr lang="it-IT" smtClean="0"/>
              <a:t>26/04/2024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7AD9-8BB1-4941-9E36-5668D17F37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2878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58A7-6FE2-44D8-88CF-D8D84A032E8A}" type="datetimeFigureOut">
              <a:rPr lang="it-IT" smtClean="0"/>
              <a:t>26/04/2024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7AD9-8BB1-4941-9E36-5668D17F37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449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058A7-6FE2-44D8-88CF-D8D84A032E8A}" type="datetimeFigureOut">
              <a:rPr lang="it-IT" smtClean="0"/>
              <a:t>26/04/2024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17AD9-8BB1-4941-9E36-5668D17F37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176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file:///\\upload.wikimedia.org\wikipedia\it\e\ee\Logo_Universit%25C3%25A0_Padova.png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ssereintegrale.com/5-pilastri-pratica/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ssereintegrale.com/5-pilastri-pratica/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vectors/caution-hazard-warning-alert-152926/" TargetMode="Externa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lidetodoc.com/red-team-formation-team-building-creare-il-tea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rywellhealth.com/obesity-symptoms-4689168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754438"/>
            <a:ext cx="9144000" cy="1655762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La </a:t>
            </a:r>
            <a:r>
              <a:rPr lang="it-IT" b="1" dirty="0" err="1">
                <a:solidFill>
                  <a:srgbClr val="FF0000"/>
                </a:solidFill>
              </a:rPr>
              <a:t>Preabilitazione</a:t>
            </a:r>
            <a:r>
              <a:rPr lang="it-IT" b="1" dirty="0">
                <a:solidFill>
                  <a:srgbClr val="FF0000"/>
                </a:solidFill>
              </a:rPr>
              <a:t> in Chirurgia </a:t>
            </a:r>
            <a:r>
              <a:rPr lang="it-IT" b="1" dirty="0" err="1">
                <a:solidFill>
                  <a:srgbClr val="FF0000"/>
                </a:solidFill>
              </a:rPr>
              <a:t>Bariatrica</a:t>
            </a:r>
            <a:r>
              <a:rPr lang="it-IT" b="1" dirty="0">
                <a:solidFill>
                  <a:srgbClr val="FF0000"/>
                </a:solidFill>
              </a:rPr>
              <a:t> e le sue Basi Fisiopatologiche</a:t>
            </a:r>
          </a:p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Mirto Foletto, MD</a:t>
            </a:r>
          </a:p>
          <a:p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Bariatric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Surgery Unit Padova University Hospital</a:t>
            </a:r>
          </a:p>
        </p:txBody>
      </p:sp>
      <p:pic>
        <p:nvPicPr>
          <p:cNvPr id="7" name="Picture 8" descr="Centre of Excellence_colour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090" y="5155903"/>
            <a:ext cx="1467019" cy="146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EE86A1FC-A2F8-4CE6-B14E-8DD0864C27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747AB9E-90B8-4857-A041-25D96F69B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87662" cy="282515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84B608D-DD0A-4344-AE98-A48927A48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4463" y="6099048"/>
            <a:ext cx="1200150" cy="523875"/>
          </a:xfrm>
          <a:prstGeom prst="rect">
            <a:avLst/>
          </a:prstGeom>
        </p:spPr>
      </p:pic>
      <p:pic>
        <p:nvPicPr>
          <p:cNvPr id="11" name="Picture 3">
            <a:hlinkClick r:id="rId5" action="ppaction://program"/>
            <a:extLst>
              <a:ext uri="{FF2B5EF4-FFF2-40B4-BE49-F238E27FC236}">
                <a16:creationId xmlns:a16="http://schemas.microsoft.com/office/drawing/2014/main" id="{6C1F8AE4-6E45-43E6-8106-4BED277DF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13" y="5883289"/>
            <a:ext cx="788250" cy="793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875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99" y="1087696"/>
            <a:ext cx="11082701" cy="524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47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485A918-F9AA-4096-ABEE-DB9DF020E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275" y="184889"/>
            <a:ext cx="4540207" cy="1686034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E22B91F-A9B4-45C6-A14E-DB7309D2C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947" y="2058304"/>
            <a:ext cx="767715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92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8443F861-EC24-406D-B240-1CEEC6C529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566" y="226492"/>
            <a:ext cx="4741133" cy="1570407"/>
          </a:xfr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E941C6C-C993-4BCD-ACDF-B39CD8507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190" y="2298357"/>
            <a:ext cx="7164871" cy="293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48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A837CA9-C6CB-4B37-8E3C-67BEF7557B74}"/>
              </a:ext>
            </a:extLst>
          </p:cNvPr>
          <p:cNvSpPr txBox="1"/>
          <p:nvPr/>
        </p:nvSpPr>
        <p:spPr>
          <a:xfrm>
            <a:off x="2957386" y="4020073"/>
            <a:ext cx="65078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rgbClr val="00B050"/>
                </a:solidFill>
              </a:rPr>
              <a:t>1. Empowerment</a:t>
            </a:r>
          </a:p>
          <a:p>
            <a:r>
              <a:rPr lang="it-IT" sz="4400" b="1" dirty="0">
                <a:solidFill>
                  <a:schemeClr val="bg1"/>
                </a:solidFill>
                <a:highlight>
                  <a:srgbClr val="00FFFF"/>
                </a:highlight>
              </a:rPr>
              <a:t>2. Compenso metabolico</a:t>
            </a:r>
          </a:p>
          <a:p>
            <a:r>
              <a:rPr lang="it-IT" sz="4400" b="1" dirty="0">
                <a:solidFill>
                  <a:srgbClr val="FF0000"/>
                </a:solidFill>
              </a:rPr>
              <a:t>3. «Funzionalizzazione» 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8A9FB38-CAFC-42B2-B00E-5B7C152B6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94052" y="715386"/>
            <a:ext cx="5549728" cy="312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67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78050" y="807025"/>
            <a:ext cx="6680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3 major COMPONENTS</a:t>
            </a:r>
          </a:p>
          <a:p>
            <a:endParaRPr lang="it-IT" dirty="0"/>
          </a:p>
        </p:txBody>
      </p:sp>
      <p:pic>
        <p:nvPicPr>
          <p:cNvPr id="3" name="Immagine 2" descr="&quot;Une Dame blanche&quot; - L'hommage d'une infirmière bel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" y="2233612"/>
            <a:ext cx="3609975" cy="239077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876300" y="5245100"/>
            <a:ext cx="260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070C0"/>
                </a:solidFill>
              </a:rPr>
              <a:t>MDT</a:t>
            </a:r>
          </a:p>
        </p:txBody>
      </p:sp>
      <p:pic>
        <p:nvPicPr>
          <p:cNvPr id="5" name="Immagine 4" descr="CeccoDotti: maggio 20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3200400"/>
            <a:ext cx="723900" cy="723900"/>
          </a:xfrm>
          <a:prstGeom prst="rect">
            <a:avLst/>
          </a:prstGeom>
        </p:spPr>
      </p:pic>
      <p:pic>
        <p:nvPicPr>
          <p:cNvPr id="6" name="Immagine 5" descr="Blog educativo para la enseñanza bilingu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51" y="2410030"/>
            <a:ext cx="3257550" cy="213656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895850" y="5120243"/>
            <a:ext cx="2603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solidFill>
                  <a:schemeClr val="accent2">
                    <a:lumMod val="75000"/>
                  </a:schemeClr>
                </a:solidFill>
              </a:rPr>
              <a:t>Multimodal</a:t>
            </a: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b="1" dirty="0" err="1">
                <a:solidFill>
                  <a:schemeClr val="accent2">
                    <a:lumMod val="75000"/>
                  </a:schemeClr>
                </a:solidFill>
              </a:rPr>
              <a:t>Approach</a:t>
            </a: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 (EBM)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401050" y="5060434"/>
            <a:ext cx="3422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B050"/>
                </a:solidFill>
              </a:rPr>
              <a:t>Interactive and </a:t>
            </a:r>
            <a:r>
              <a:rPr lang="it-IT" sz="3200" b="1" dirty="0" err="1">
                <a:solidFill>
                  <a:srgbClr val="00B050"/>
                </a:solidFill>
              </a:rPr>
              <a:t>continuous</a:t>
            </a:r>
            <a:r>
              <a:rPr lang="it-IT" sz="3200" b="1" dirty="0">
                <a:solidFill>
                  <a:srgbClr val="00B050"/>
                </a:solidFill>
              </a:rPr>
              <a:t> audit</a:t>
            </a:r>
          </a:p>
        </p:txBody>
      </p:sp>
      <p:pic>
        <p:nvPicPr>
          <p:cNvPr id="9" name="Immagine 8" descr="Audit Clinico - Academy Case Management Itali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1936750"/>
            <a:ext cx="3556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72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EF23BFD-79F6-4363-B84B-14467F0F0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7" y="1023937"/>
            <a:ext cx="907732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24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57F2BBC-93F9-4083-8103-BDC5F2152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095" y="818378"/>
            <a:ext cx="4123810" cy="505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79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B14AFE4-8555-4E1C-A85E-7D27D3494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637" y="1504950"/>
            <a:ext cx="7324725" cy="38481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457D0D0-FA30-4C4A-9A45-FF1EC77EA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944" y="257322"/>
            <a:ext cx="2377389" cy="114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83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F2A150-BDCA-4415-A2C7-5B3B6917E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55B861D-2911-4F2C-9E0E-93FFBEFF0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557" y="587204"/>
            <a:ext cx="5629275" cy="3533775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DF50018-E6E5-4302-A8D1-5FA3081F3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837" y="2940908"/>
            <a:ext cx="6321255" cy="337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0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08100" y="1282700"/>
            <a:ext cx="991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Minimizing</a:t>
            </a:r>
            <a:r>
              <a:rPr lang="it-IT" sz="2400" dirty="0"/>
              <a:t> </a:t>
            </a:r>
            <a:r>
              <a:rPr lang="it-IT" sz="2400" dirty="0" err="1"/>
              <a:t>pt’s</a:t>
            </a:r>
            <a:r>
              <a:rPr lang="it-IT" sz="2400" dirty="0"/>
              <a:t> stress </a:t>
            </a:r>
            <a:r>
              <a:rPr lang="it-IT" sz="2400" dirty="0" err="1"/>
              <a:t>response</a:t>
            </a:r>
            <a:r>
              <a:rPr lang="it-IT" sz="2400" dirty="0"/>
              <a:t> to surgery = </a:t>
            </a:r>
            <a:r>
              <a:rPr lang="it-IT" sz="2400" dirty="0" err="1"/>
              <a:t>quicker</a:t>
            </a:r>
            <a:r>
              <a:rPr lang="it-IT" sz="2400" dirty="0"/>
              <a:t> </a:t>
            </a:r>
            <a:r>
              <a:rPr lang="it-IT" sz="2400" dirty="0" err="1"/>
              <a:t>recovery</a:t>
            </a:r>
            <a:r>
              <a:rPr lang="it-IT" sz="2400" dirty="0"/>
              <a:t> and </a:t>
            </a:r>
            <a:r>
              <a:rPr lang="it-IT" sz="2400" dirty="0" err="1"/>
              <a:t>shorter</a:t>
            </a:r>
            <a:r>
              <a:rPr lang="it-IT" sz="2400" dirty="0"/>
              <a:t> LOS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892300" y="3098800"/>
            <a:ext cx="303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ERAS ≠ FAST TRACK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134100" y="3086100"/>
            <a:ext cx="417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QUALITY </a:t>
            </a:r>
            <a:r>
              <a:rPr lang="it-IT" sz="2800" dirty="0" err="1"/>
              <a:t>rather</a:t>
            </a:r>
            <a:r>
              <a:rPr lang="it-IT" sz="2800" dirty="0"/>
              <a:t> </a:t>
            </a:r>
            <a:r>
              <a:rPr lang="it-IT" sz="2800" dirty="0" err="1"/>
              <a:t>than</a:t>
            </a:r>
            <a:r>
              <a:rPr lang="it-IT" sz="2800" dirty="0"/>
              <a:t> SPEED</a:t>
            </a:r>
          </a:p>
        </p:txBody>
      </p:sp>
    </p:spTree>
    <p:extLst>
      <p:ext uri="{BB962C8B-B14F-4D97-AF65-F5344CB8AC3E}">
        <p14:creationId xmlns:p14="http://schemas.microsoft.com/office/powerpoint/2010/main" val="1646339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57BF19-EDBF-4786-8BF3-18264F76E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0F7D142-6193-47F9-BAE5-4740AE953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5044"/>
            <a:ext cx="5751716" cy="2547886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A29B7A3-5950-415F-B4DC-91E24FAA4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56" y="3262570"/>
            <a:ext cx="4562475" cy="130492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C8E5F54-E4F6-445D-9CB8-712EE474C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438" y="1690688"/>
            <a:ext cx="7434562" cy="513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795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rimi bilanci per le strategie anticorruzione in Italia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47750"/>
            <a:ext cx="7620000" cy="47625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552700" y="2794000"/>
            <a:ext cx="26416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 err="1"/>
              <a:t>Perioperative</a:t>
            </a:r>
            <a:r>
              <a:rPr lang="it-IT" sz="2400" b="1" dirty="0"/>
              <a:t> care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8204200" y="3086100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Operation</a:t>
            </a:r>
            <a:endParaRPr lang="it-IT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499100" y="47244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rgbClr val="C00000"/>
                </a:solidFill>
              </a:rPr>
              <a:t>outcomes</a:t>
            </a:r>
            <a:endParaRPr lang="it-IT" sz="2000" b="1" dirty="0">
              <a:solidFill>
                <a:srgbClr val="C00000"/>
              </a:solidFill>
            </a:endParaRPr>
          </a:p>
        </p:txBody>
      </p:sp>
      <p:sp>
        <p:nvSpPr>
          <p:cNvPr id="6" name="Ovale 5"/>
          <p:cNvSpPr/>
          <p:nvPr/>
        </p:nvSpPr>
        <p:spPr>
          <a:xfrm>
            <a:off x="1816100" y="1219200"/>
            <a:ext cx="4203700" cy="3403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8860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1AB72FF-382F-447D-B179-5D7FF5E9E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2" y="1947862"/>
            <a:ext cx="9134475" cy="2962275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34EE6E11-A087-47EC-AB30-66F6FE5DAD8D}"/>
              </a:ext>
            </a:extLst>
          </p:cNvPr>
          <p:cNvSpPr/>
          <p:nvPr/>
        </p:nvSpPr>
        <p:spPr>
          <a:xfrm>
            <a:off x="5371070" y="2627870"/>
            <a:ext cx="1342768" cy="650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1901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A837CA9-C6CB-4B37-8E3C-67BEF7557B74}"/>
              </a:ext>
            </a:extLst>
          </p:cNvPr>
          <p:cNvSpPr txBox="1"/>
          <p:nvPr/>
        </p:nvSpPr>
        <p:spPr>
          <a:xfrm>
            <a:off x="1606381" y="2504311"/>
            <a:ext cx="65078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rgbClr val="00B050"/>
                </a:solidFill>
              </a:rPr>
              <a:t>1. Empowerment</a:t>
            </a:r>
          </a:p>
          <a:p>
            <a:r>
              <a:rPr lang="it-IT" sz="4400" b="1" dirty="0">
                <a:solidFill>
                  <a:schemeClr val="bg1"/>
                </a:solidFill>
                <a:highlight>
                  <a:srgbClr val="00FFFF"/>
                </a:highlight>
              </a:rPr>
              <a:t>2. Compenso metabolico</a:t>
            </a:r>
          </a:p>
          <a:p>
            <a:r>
              <a:rPr lang="it-IT" sz="4400" b="1" dirty="0">
                <a:solidFill>
                  <a:srgbClr val="FF0000"/>
                </a:solidFill>
              </a:rPr>
              <a:t>3. «Funzionalizzazione» 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8A9FB38-CAFC-42B2-B00E-5B7C152B6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64258" y="387060"/>
            <a:ext cx="3937683" cy="221635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3AD7BD7-6349-4743-B371-A94B2DEB1637}"/>
              </a:ext>
            </a:extLst>
          </p:cNvPr>
          <p:cNvSpPr txBox="1"/>
          <p:nvPr/>
        </p:nvSpPr>
        <p:spPr>
          <a:xfrm>
            <a:off x="1079157" y="5132170"/>
            <a:ext cx="9959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chemeClr val="accent6">
                    <a:lumMod val="75000"/>
                  </a:schemeClr>
                </a:solidFill>
              </a:rPr>
              <a:t>Interdisciplinarietà + </a:t>
            </a:r>
            <a:r>
              <a:rPr lang="it-IT" sz="4400" b="1" dirty="0" err="1">
                <a:solidFill>
                  <a:schemeClr val="accent6">
                    <a:lumMod val="75000"/>
                  </a:schemeClr>
                </a:solidFill>
              </a:rPr>
              <a:t>multiprofessionalità</a:t>
            </a:r>
            <a:endParaRPr lang="it-IT" sz="4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sz="4400" b="1" dirty="0">
                <a:solidFill>
                  <a:srgbClr val="FFC000"/>
                </a:solidFill>
              </a:rPr>
              <a:t>Sostenibilità (!?)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21C39A4-05B7-4322-B543-6F03279938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404826" y="2320167"/>
            <a:ext cx="2687187" cy="249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39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ECF3892-5DAA-445D-89F8-B6AF31D54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874" y="0"/>
            <a:ext cx="2887662" cy="282515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FC436E9-7309-482B-B0A9-9AA5068AF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47743" y="1080924"/>
            <a:ext cx="756285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87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0658AE-FAC0-42F9-89E5-D69C8436E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EF2F3AE-66CF-4B4E-A75A-42B61B4A4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5912" y="2667794"/>
            <a:ext cx="9020175" cy="2667000"/>
          </a:xfrm>
        </p:spPr>
      </p:pic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E40DC73C-C24C-4650-A01D-E2120299566D}"/>
              </a:ext>
            </a:extLst>
          </p:cNvPr>
          <p:cNvSpPr/>
          <p:nvPr/>
        </p:nvSpPr>
        <p:spPr>
          <a:xfrm rot="18553843">
            <a:off x="5988908" y="3995350"/>
            <a:ext cx="441135" cy="9061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3442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30EC26-5C1E-49BF-AE95-3F4BE9877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2F94C7B-C5F8-4B5A-B2DB-4B111B14AB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79092" y="313384"/>
            <a:ext cx="2896184" cy="1930789"/>
          </a:xfr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A321DE4-8F66-4B01-BC1E-BE66A5623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786" y="1929154"/>
            <a:ext cx="7899769" cy="450460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82C0DFD-8760-4ED8-9252-BDE7C5E5E0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4661" y="845502"/>
            <a:ext cx="4077339" cy="74795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5AFBC61D-2796-4BE4-8B65-CAC839D633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8152" y="1843222"/>
            <a:ext cx="128587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10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1D605F8-D461-4207-87FB-E5E6FBB45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412" y="881449"/>
            <a:ext cx="10245225" cy="477456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1BE6B2D-05B7-4E4A-809E-E9C78F668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063" y="5853722"/>
            <a:ext cx="3101443" cy="100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12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ED502F-2663-473B-BA88-F1D48BAFF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434B3F7-36BD-46F8-A3EB-E6492A5EC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11" y="990600"/>
            <a:ext cx="6019800" cy="4876800"/>
          </a:xfrm>
          <a:prstGeom prst="rect">
            <a:avLst/>
          </a:prstGeom>
        </p:spPr>
      </p:pic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9D9209C8-AC14-4809-855A-4F15D24B11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00256" y="2267443"/>
            <a:ext cx="5496731" cy="3023202"/>
          </a:xfr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53EB2E4F-9A77-4FBE-9E8E-A21795DC0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249" y="212912"/>
            <a:ext cx="5357040" cy="205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25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A963FB-4327-4B38-B0F4-4A156AF97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4CE06CC-1A62-4647-92EF-7D134D2CE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1370" y="1589006"/>
            <a:ext cx="4915321" cy="4414960"/>
          </a:xfrm>
        </p:spPr>
      </p:pic>
    </p:spTree>
    <p:extLst>
      <p:ext uri="{BB962C8B-B14F-4D97-AF65-F5344CB8AC3E}">
        <p14:creationId xmlns:p14="http://schemas.microsoft.com/office/powerpoint/2010/main" val="2373642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AADD582-FB42-44B1-8DBB-8FA562245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581" y="681037"/>
            <a:ext cx="4895862" cy="595331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76ABA8A-EB00-485D-A394-8A03F62CD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102" y="2243575"/>
            <a:ext cx="6334897" cy="172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36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664200" y="33512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mission of the Society is to develop </a:t>
            </a:r>
            <a:r>
              <a:rPr lang="en-US" dirty="0" err="1"/>
              <a:t>peri</a:t>
            </a:r>
            <a:r>
              <a:rPr lang="en-US" dirty="0"/>
              <a:t>-operative care and to improve recovery through research, education, audit and implementation of evidence-based practice.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5900"/>
            <a:ext cx="2290351" cy="58088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00" y="1692080"/>
            <a:ext cx="7765650" cy="510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048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112</Words>
  <Application>Microsoft Office PowerPoint</Application>
  <PresentationFormat>Widescreen</PresentationFormat>
  <Paragraphs>22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Olidata S.p.A.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 CA1</dc:title>
  <dc:creator>Foletto</dc:creator>
  <cp:lastModifiedBy>Mirto Foletto</cp:lastModifiedBy>
  <cp:revision>36</cp:revision>
  <dcterms:created xsi:type="dcterms:W3CDTF">2019-03-08T08:31:14Z</dcterms:created>
  <dcterms:modified xsi:type="dcterms:W3CDTF">2024-04-26T10:29:28Z</dcterms:modified>
</cp:coreProperties>
</file>